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j6+MX1pMumK8HDf2vxiZImlUyp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 prezentaci (se záhlavím)">
  <p:cSld name="O prezentaci (se záhlavím)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idx="1" type="body"/>
          </p:nvPr>
        </p:nvSpPr>
        <p:spPr>
          <a:xfrm>
            <a:off x="359811" y="4896000"/>
            <a:ext cx="9971815" cy="219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2" type="body"/>
          </p:nvPr>
        </p:nvSpPr>
        <p:spPr>
          <a:xfrm>
            <a:off x="359997" y="3420000"/>
            <a:ext cx="9971815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type="title"/>
          </p:nvPr>
        </p:nvSpPr>
        <p:spPr>
          <a:xfrm>
            <a:off x="359812" y="1944000"/>
            <a:ext cx="9972001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, text, obrázek napravo">
  <p:cSld name="Záhlaví, text, obrázek naprav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idx="1" type="body"/>
          </p:nvPr>
        </p:nvSpPr>
        <p:spPr>
          <a:xfrm>
            <a:off x="358774" y="2592000"/>
            <a:ext cx="4896000" cy="44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9"/>
          <p:cNvSpPr/>
          <p:nvPr>
            <p:ph idx="2" type="pic"/>
          </p:nvPr>
        </p:nvSpPr>
        <p:spPr>
          <a:xfrm>
            <a:off x="5434775" y="2062800"/>
            <a:ext cx="4896000" cy="49571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type="title"/>
          </p:nvPr>
        </p:nvSpPr>
        <p:spPr>
          <a:xfrm>
            <a:off x="359812" y="1980000"/>
            <a:ext cx="4896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a jeden obsah">
  <p:cSld name="Záhlaví a jeden obsah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" type="body"/>
          </p:nvPr>
        </p:nvSpPr>
        <p:spPr>
          <a:xfrm>
            <a:off x="359812" y="2988000"/>
            <a:ext cx="9971606" cy="406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0"/>
          <p:cNvSpPr txBox="1"/>
          <p:nvPr>
            <p:ph type="title"/>
          </p:nvPr>
        </p:nvSpPr>
        <p:spPr>
          <a:xfrm>
            <a:off x="359812" y="1980000"/>
            <a:ext cx="9972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den obsah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359812" y="1980000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>
  <p:cSld name="Úvodní sníme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359812" y="97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2" type="body"/>
          </p:nvPr>
        </p:nvSpPr>
        <p:spPr>
          <a:xfrm>
            <a:off x="359998" y="61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3" type="subTitle"/>
          </p:nvPr>
        </p:nvSpPr>
        <p:spPr>
          <a:xfrm>
            <a:off x="360000" y="1980000"/>
            <a:ext cx="9971999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5"/>
              <a:buNone/>
              <a:defRPr sz="220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4"/>
              <a:buNone/>
              <a:defRPr sz="1984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64"/>
              <a:buNone/>
              <a:defRPr sz="1764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29" name="Google Shape;29;p12"/>
          <p:cNvSpPr txBox="1"/>
          <p:nvPr>
            <p:ph type="ctrTitle"/>
          </p:nvPr>
        </p:nvSpPr>
        <p:spPr>
          <a:xfrm>
            <a:off x="359999" y="3600000"/>
            <a:ext cx="9972000" cy="352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2">
  <p:cSld name="Úvodní snímek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/>
          <p:nvPr/>
        </p:nvSpPr>
        <p:spPr>
          <a:xfrm>
            <a:off x="0" y="0"/>
            <a:ext cx="10691813" cy="755967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" name="Google Shape;32;p13"/>
          <p:cNvCxnSpPr/>
          <p:nvPr/>
        </p:nvCxnSpPr>
        <p:spPr>
          <a:xfrm>
            <a:off x="360000" y="1508400"/>
            <a:ext cx="9972000" cy="0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359998" y="61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2" type="body"/>
          </p:nvPr>
        </p:nvSpPr>
        <p:spPr>
          <a:xfrm>
            <a:off x="359812" y="972000"/>
            <a:ext cx="6768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3" type="subTitle"/>
          </p:nvPr>
        </p:nvSpPr>
        <p:spPr>
          <a:xfrm>
            <a:off x="360000" y="1980000"/>
            <a:ext cx="9971999" cy="1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5"/>
              <a:buNone/>
              <a:defRPr sz="220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84"/>
              <a:buNone/>
              <a:defRPr sz="1984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64"/>
              <a:buNone/>
              <a:defRPr sz="1764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36" name="Google Shape;36;p13"/>
          <p:cNvSpPr txBox="1"/>
          <p:nvPr>
            <p:ph type="ctrTitle"/>
          </p:nvPr>
        </p:nvSpPr>
        <p:spPr>
          <a:xfrm>
            <a:off x="359999" y="3600000"/>
            <a:ext cx="9972000" cy="352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Arial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7" name="Google Shape;3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600400" y="360000"/>
            <a:ext cx="1731268" cy="844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">
  <p:cSld name="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360362" y="1980000"/>
            <a:ext cx="9972000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type="title"/>
          </p:nvPr>
        </p:nvSpPr>
        <p:spPr>
          <a:xfrm>
            <a:off x="359812" y="359674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a dva obrázky">
  <p:cSld name="Text a dva obrázk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58775" y="2016000"/>
            <a:ext cx="9972000" cy="16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5"/>
          <p:cNvSpPr/>
          <p:nvPr>
            <p:ph idx="2" type="pic"/>
          </p:nvPr>
        </p:nvSpPr>
        <p:spPr>
          <a:xfrm>
            <a:off x="358775" y="3762000"/>
            <a:ext cx="4896000" cy="34380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5"/>
          <p:cNvSpPr/>
          <p:nvPr>
            <p:ph idx="3" type="pic"/>
          </p:nvPr>
        </p:nvSpPr>
        <p:spPr>
          <a:xfrm>
            <a:off x="5434775" y="3762000"/>
            <a:ext cx="4896000" cy="34380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5"/>
          <p:cNvSpPr txBox="1"/>
          <p:nvPr>
            <p:ph type="title"/>
          </p:nvPr>
        </p:nvSpPr>
        <p:spPr>
          <a:xfrm>
            <a:off x="359812" y="360000"/>
            <a:ext cx="6768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nalevo, obrázek napravo">
  <p:cSld name="Text nalevo, obrázek napravo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358774" y="2016000"/>
            <a:ext cx="4896000" cy="50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/>
          <p:nvPr>
            <p:ph idx="2" type="pic"/>
          </p:nvPr>
        </p:nvSpPr>
        <p:spPr>
          <a:xfrm>
            <a:off x="5434775" y="2062800"/>
            <a:ext cx="4896000" cy="4957125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16"/>
          <p:cNvSpPr txBox="1"/>
          <p:nvPr>
            <p:ph type="title"/>
          </p:nvPr>
        </p:nvSpPr>
        <p:spPr>
          <a:xfrm>
            <a:off x="359812" y="360000"/>
            <a:ext cx="4896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éma v záhlaví a text">
  <p:cSld name="Téma v záhlaví a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type="title"/>
          </p:nvPr>
        </p:nvSpPr>
        <p:spPr>
          <a:xfrm>
            <a:off x="359812" y="1944000"/>
            <a:ext cx="9972001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" type="body"/>
          </p:nvPr>
        </p:nvSpPr>
        <p:spPr>
          <a:xfrm>
            <a:off x="359998" y="360000"/>
            <a:ext cx="6768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2" type="body"/>
          </p:nvPr>
        </p:nvSpPr>
        <p:spPr>
          <a:xfrm>
            <a:off x="360363" y="3960000"/>
            <a:ext cx="9971087" cy="309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, text a dva obrázky">
  <p:cSld name="Záhlaví, text a dva obrázk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" type="body"/>
          </p:nvPr>
        </p:nvSpPr>
        <p:spPr>
          <a:xfrm>
            <a:off x="358775" y="2592000"/>
            <a:ext cx="99720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8"/>
          <p:cNvSpPr/>
          <p:nvPr>
            <p:ph idx="2" type="pic"/>
          </p:nvPr>
        </p:nvSpPr>
        <p:spPr>
          <a:xfrm>
            <a:off x="358775" y="3762000"/>
            <a:ext cx="4896000" cy="343800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8"/>
          <p:cNvSpPr/>
          <p:nvPr>
            <p:ph idx="3" type="pic"/>
          </p:nvPr>
        </p:nvSpPr>
        <p:spPr>
          <a:xfrm>
            <a:off x="5434775" y="3762000"/>
            <a:ext cx="4896000" cy="34380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8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type="title"/>
          </p:nvPr>
        </p:nvSpPr>
        <p:spPr>
          <a:xfrm>
            <a:off x="359812" y="1980000"/>
            <a:ext cx="9972001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9"/>
          <p:cNvCxnSpPr/>
          <p:nvPr/>
        </p:nvCxnSpPr>
        <p:spPr>
          <a:xfrm>
            <a:off x="360000" y="1508400"/>
            <a:ext cx="9972000" cy="0"/>
          </a:xfrm>
          <a:prstGeom prst="straightConnector1">
            <a:avLst/>
          </a:prstGeom>
          <a:noFill/>
          <a:ln cap="flat" cmpd="sng" w="317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1" name="Google Shape;11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600400" y="360000"/>
            <a:ext cx="1731268" cy="84429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9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2" type="sldNum"/>
          </p:nvPr>
        </p:nvSpPr>
        <p:spPr>
          <a:xfrm>
            <a:off x="9251418" y="7200000"/>
            <a:ext cx="108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359812" y="7200000"/>
            <a:ext cx="108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59812" y="1979999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9"/>
          <p:cNvSpPr txBox="1"/>
          <p:nvPr>
            <p:ph type="title"/>
          </p:nvPr>
        </p:nvSpPr>
        <p:spPr>
          <a:xfrm>
            <a:off x="359812" y="359674"/>
            <a:ext cx="9972001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381">
          <p15:clr>
            <a:srgbClr val="F26B43"/>
          </p15:clr>
        </p15:guide>
        <p15:guide id="2" pos="3367">
          <p15:clr>
            <a:srgbClr val="F26B43"/>
          </p15:clr>
        </p15:guide>
        <p15:guide id="3" pos="228">
          <p15:clr>
            <a:srgbClr val="F26B43"/>
          </p15:clr>
        </p15:guide>
        <p15:guide id="4" pos="6504">
          <p15:clr>
            <a:srgbClr val="F26B43"/>
          </p15:clr>
        </p15:guide>
        <p15:guide id="5" orient="horz" pos="1247">
          <p15:clr>
            <a:srgbClr val="F26B43"/>
          </p15:clr>
        </p15:guide>
        <p15:guide id="6" orient="horz" pos="4445">
          <p15:clr>
            <a:srgbClr val="F26B43"/>
          </p15:clr>
        </p15:guide>
        <p15:guide id="7" orient="horz" pos="45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"/>
          <p:cNvSpPr txBox="1"/>
          <p:nvPr>
            <p:ph type="title"/>
          </p:nvPr>
        </p:nvSpPr>
        <p:spPr>
          <a:xfrm>
            <a:off x="359812" y="1944000"/>
            <a:ext cx="9972001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cs-CZ"/>
              <a:t>Autonomous Vehicles: A Question of Liability</a:t>
            </a:r>
            <a:endParaRPr/>
          </a:p>
        </p:txBody>
      </p:sp>
      <p:sp>
        <p:nvSpPr>
          <p:cNvPr id="74" name="Google Shape;74;p1"/>
          <p:cNvSpPr txBox="1"/>
          <p:nvPr>
            <p:ph idx="2" type="body"/>
          </p:nvPr>
        </p:nvSpPr>
        <p:spPr>
          <a:xfrm>
            <a:off x="359997" y="3420000"/>
            <a:ext cx="9971815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5" name="Google Shape;75;p1"/>
          <p:cNvSpPr txBox="1"/>
          <p:nvPr>
            <p:ph idx="1" type="body"/>
          </p:nvPr>
        </p:nvSpPr>
        <p:spPr>
          <a:xfrm>
            <a:off x="485135" y="4793258"/>
            <a:ext cx="9971815" cy="219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/>
              <a:t>Eva Fialová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cs-CZ" sz="1600"/>
              <a:t>Institute of State and Law of the Czech Academy of Sciences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/>
              <a:t>Project Civil liability for the operation of autonomous vehicles supported by the Technology Agency of the Czech Republic</a:t>
            </a:r>
            <a:endParaRPr sz="1100"/>
          </a:p>
        </p:txBody>
      </p:sp>
      <p:sp>
        <p:nvSpPr>
          <p:cNvPr id="76" name="Google Shape;76;p1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Autonomous vehicles and AI: A Question of Liability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Prague, 25th October 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/>
          <p:nvPr>
            <p:ph idx="1" type="body"/>
          </p:nvPr>
        </p:nvSpPr>
        <p:spPr>
          <a:xfrm>
            <a:off x="359812" y="1980000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Identifying relationships and their liability regimes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Various actors in the lifecycle and operation of the autonomous vehicle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Difference between L3 and L5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Problem of multi-casual damage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Problem of impossibility to ascertain a cause of damage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889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Insurance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Data Protection 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Public Law Issues: cybersecurity, product safety, certification</a:t>
            </a:r>
            <a:endParaRPr/>
          </a:p>
          <a:p>
            <a:pPr indent="-889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83" name="Google Shape;83;p2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/>
              <a:t>Our Project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/>
          <p:nvPr>
            <p:ph idx="1" type="body"/>
          </p:nvPr>
        </p:nvSpPr>
        <p:spPr>
          <a:xfrm>
            <a:off x="359812" y="1980000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The operator should be primary liable for damage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Operator has economic benefits </a:t>
            </a:r>
            <a:endParaRPr sz="2000"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Impossibility to find a cause of damage but necessity to indemnify victims and injured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Czech Civil Code: strict liability of the operator of a vehicle – in principle satisfactory for AV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Right of regression against other actors 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Accidents will mostly occur due to technical defects or/and wrong data assessment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-1143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  <a:p>
            <a:pPr indent="-1143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0" name="Google Shape;90;p3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/>
              <a:t>Operator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/>
          <p:nvPr>
            <p:ph idx="1" type="body"/>
          </p:nvPr>
        </p:nvSpPr>
        <p:spPr>
          <a:xfrm>
            <a:off x="359812" y="1980000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The current product liability directive is not applicable on AV 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The manufacturer will be responsible for design, construction and initial software setting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Emphasis of precautionary obligation: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 sz="2000"/>
              <a:t>	new technology, lack of standards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 sz="2000"/>
              <a:t>	obligation to design products in the way they do not cause damage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Product safety and recall</a:t>
            </a:r>
            <a:endParaRPr sz="2000"/>
          </a:p>
        </p:txBody>
      </p:sp>
      <p:sp>
        <p:nvSpPr>
          <p:cNvPr id="97" name="Google Shape;97;p4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/>
              <a:t>Manufacturer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"/>
          <p:cNvSpPr txBox="1"/>
          <p:nvPr>
            <p:ph idx="1" type="body"/>
          </p:nvPr>
        </p:nvSpPr>
        <p:spPr>
          <a:xfrm>
            <a:off x="359812" y="1980000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The driver will have to take control of the vehicle whenever called by the system.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Liability for damage in case lack of a call – should driver be liable for not having taken the control?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Allowed activities 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Liability for damage caused during a safety maneuver after the control had not been taken?</a:t>
            </a:r>
            <a:endParaRPr/>
          </a:p>
          <a:p>
            <a:pPr indent="-1143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4" name="Google Shape;104;p5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/>
              <a:t>Driver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/>
          <p:nvPr>
            <p:ph idx="1" type="body"/>
          </p:nvPr>
        </p:nvSpPr>
        <p:spPr>
          <a:xfrm>
            <a:off x="359812" y="1980000"/>
            <a:ext cx="9971606" cy="507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Quality of infrastructure is curtail for operation of AV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The law/technical standards for roads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In the Czech law - exclusion of liability for damage caused by the state of construction and technical state of the road – should be revised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Role of precautionary obligation</a:t>
            </a:r>
            <a:endParaRPr/>
          </a:p>
          <a:p>
            <a:pPr indent="-1143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1" name="Google Shape;111;p6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/>
              <a:t>Owner of the physical infrastructure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idx="1" type="body"/>
          </p:nvPr>
        </p:nvSpPr>
        <p:spPr>
          <a:xfrm>
            <a:off x="359812" y="1980000"/>
            <a:ext cx="9971606" cy="50680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/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Incorrect data/wrong assessment of correct data by the system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Data is a thing in legal sense – damage caused by the incorrect data could be considered as damage caused by a thing, incorrect output of correct data is not covered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889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Incorrect data – data that do not reflect the situation/circumstances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Incorrect assessment of data – correct data wrongly assessed by the system</a:t>
            </a:r>
            <a:endParaRPr/>
          </a:p>
          <a:p>
            <a:pPr indent="-216000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/>
              <a:t>Liability for incorrect data and incorrect output</a:t>
            </a:r>
            <a:endParaRPr/>
          </a:p>
          <a:p>
            <a:pPr indent="-114399" lvl="0" marL="21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8" name="Google Shape;118;p7"/>
          <p:cNvSpPr txBox="1"/>
          <p:nvPr>
            <p:ph type="title"/>
          </p:nvPr>
        </p:nvSpPr>
        <p:spPr>
          <a:xfrm>
            <a:off x="359812" y="360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/>
              <a:t>Provider of data infrastructure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"/>
          <p:cNvSpPr txBox="1"/>
          <p:nvPr>
            <p:ph type="title"/>
          </p:nvPr>
        </p:nvSpPr>
        <p:spPr>
          <a:xfrm>
            <a:off x="359812" y="1944000"/>
            <a:ext cx="9972001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cs-CZ"/>
              <a:t>Questions?</a:t>
            </a:r>
            <a:endParaRPr/>
          </a:p>
        </p:txBody>
      </p:sp>
      <p:sp>
        <p:nvSpPr>
          <p:cNvPr id="124" name="Google Shape;124;p8"/>
          <p:cNvSpPr txBox="1"/>
          <p:nvPr>
            <p:ph idx="2" type="body"/>
          </p:nvPr>
        </p:nvSpPr>
        <p:spPr>
          <a:xfrm>
            <a:off x="359997" y="3420000"/>
            <a:ext cx="9971815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359811" y="4896000"/>
            <a:ext cx="9971815" cy="219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 txBox="1"/>
          <p:nvPr>
            <p:ph idx="11" type="ftr"/>
          </p:nvPr>
        </p:nvSpPr>
        <p:spPr>
          <a:xfrm>
            <a:off x="359043" y="359999"/>
            <a:ext cx="5112000" cy="93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Autonomous vehicles and AI: A Question of Liability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25th October 2021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PT ÚSP A4">
  <a:themeElements>
    <a:clrScheme name="Ústav státu a práva PPT">
      <a:dk1>
        <a:srgbClr val="292265"/>
      </a:dk1>
      <a:lt1>
        <a:srgbClr val="FFFFFF"/>
      </a:lt1>
      <a:dk2>
        <a:srgbClr val="000000"/>
      </a:dk2>
      <a:lt2>
        <a:srgbClr val="F1F1F1"/>
      </a:lt2>
      <a:accent1>
        <a:srgbClr val="292265"/>
      </a:accent1>
      <a:accent2>
        <a:srgbClr val="2EC1C7"/>
      </a:accent2>
      <a:accent3>
        <a:srgbClr val="C40050"/>
      </a:accent3>
      <a:accent4>
        <a:srgbClr val="FFC000"/>
      </a:accent4>
      <a:accent5>
        <a:srgbClr val="5B9BD5"/>
      </a:accent5>
      <a:accent6>
        <a:srgbClr val="70AD47"/>
      </a:accent6>
      <a:hlink>
        <a:srgbClr val="292265"/>
      </a:hlink>
      <a:folHlink>
        <a:srgbClr val="29226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2021-10-12T09:42:20Z</dcterms:created>
</cp:coreProperties>
</file>