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7559675" cx="106918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4" roundtripDataSignature="AMtx7mj6+MX1pMumK8HDf2vxiZImlUyp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 orient="horz"/>
        <p:guide pos="3367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cs-CZ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5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7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8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 prezentaci (se záhlavím)">
  <p:cSld name="O prezentaci (se záhlavím)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/>
          <p:nvPr>
            <p:ph idx="1" type="body"/>
          </p:nvPr>
        </p:nvSpPr>
        <p:spPr>
          <a:xfrm>
            <a:off x="359811" y="4896000"/>
            <a:ext cx="9971815" cy="2196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2" type="body"/>
          </p:nvPr>
        </p:nvSpPr>
        <p:spPr>
          <a:xfrm>
            <a:off x="359997" y="3420000"/>
            <a:ext cx="9971815" cy="129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type="title"/>
          </p:nvPr>
        </p:nvSpPr>
        <p:spPr>
          <a:xfrm>
            <a:off x="359812" y="1944000"/>
            <a:ext cx="9972001" cy="129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0"/>
          <p:cNvSpPr txBox="1"/>
          <p:nvPr>
            <p:ph idx="11" type="ftr"/>
          </p:nvPr>
        </p:nvSpPr>
        <p:spPr>
          <a:xfrm>
            <a:off x="359043" y="359999"/>
            <a:ext cx="5112000" cy="93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, text, obrázek napravo">
  <p:cSld name="Záhlaví, text, obrázek napravo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9"/>
          <p:cNvSpPr txBox="1"/>
          <p:nvPr>
            <p:ph idx="1" type="body"/>
          </p:nvPr>
        </p:nvSpPr>
        <p:spPr>
          <a:xfrm>
            <a:off x="358774" y="2592000"/>
            <a:ext cx="4896000" cy="44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55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55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55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19"/>
          <p:cNvSpPr/>
          <p:nvPr>
            <p:ph idx="2" type="pic"/>
          </p:nvPr>
        </p:nvSpPr>
        <p:spPr>
          <a:xfrm>
            <a:off x="5434775" y="2062800"/>
            <a:ext cx="4896000" cy="4957125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Google Shape;63;p19"/>
          <p:cNvSpPr txBox="1"/>
          <p:nvPr>
            <p:ph idx="11" type="ftr"/>
          </p:nvPr>
        </p:nvSpPr>
        <p:spPr>
          <a:xfrm>
            <a:off x="359043" y="359999"/>
            <a:ext cx="5112000" cy="93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9"/>
          <p:cNvSpPr txBox="1"/>
          <p:nvPr>
            <p:ph type="title"/>
          </p:nvPr>
        </p:nvSpPr>
        <p:spPr>
          <a:xfrm>
            <a:off x="359812" y="1980000"/>
            <a:ext cx="4896000" cy="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a jeden obsah">
  <p:cSld name="Záhlaví a jeden obsah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0"/>
          <p:cNvSpPr txBox="1"/>
          <p:nvPr>
            <p:ph idx="11" type="ftr"/>
          </p:nvPr>
        </p:nvSpPr>
        <p:spPr>
          <a:xfrm>
            <a:off x="359043" y="359999"/>
            <a:ext cx="5112000" cy="93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 txBox="1"/>
          <p:nvPr>
            <p:ph idx="1" type="body"/>
          </p:nvPr>
        </p:nvSpPr>
        <p:spPr>
          <a:xfrm>
            <a:off x="359812" y="2988000"/>
            <a:ext cx="9971606" cy="4068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3302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/>
            </a:lvl1pPr>
            <a:lvl2pPr indent="-3302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2pPr>
            <a:lvl3pPr indent="-3302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3pPr>
            <a:lvl4pPr indent="-3302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4pPr>
            <a:lvl5pPr indent="-3302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20"/>
          <p:cNvSpPr txBox="1"/>
          <p:nvPr>
            <p:ph type="title"/>
          </p:nvPr>
        </p:nvSpPr>
        <p:spPr>
          <a:xfrm>
            <a:off x="359812" y="1980000"/>
            <a:ext cx="9972000" cy="9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den obsah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1"/>
          <p:cNvSpPr txBox="1"/>
          <p:nvPr>
            <p:ph idx="1" type="body"/>
          </p:nvPr>
        </p:nvSpPr>
        <p:spPr>
          <a:xfrm>
            <a:off x="359812" y="1980000"/>
            <a:ext cx="9971606" cy="5076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3302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/>
            </a:lvl1pPr>
            <a:lvl2pPr indent="-3302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2pPr>
            <a:lvl3pPr indent="-3302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3pPr>
            <a:lvl4pPr indent="-3302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4pPr>
            <a:lvl5pPr indent="-3302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1"/>
          <p:cNvSpPr txBox="1"/>
          <p:nvPr>
            <p:ph type="title"/>
          </p:nvPr>
        </p:nvSpPr>
        <p:spPr>
          <a:xfrm>
            <a:off x="359812" y="360000"/>
            <a:ext cx="6768000" cy="936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>
  <p:cSld name="Úvodní snímek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2"/>
          <p:cNvSpPr txBox="1"/>
          <p:nvPr>
            <p:ph idx="1" type="body"/>
          </p:nvPr>
        </p:nvSpPr>
        <p:spPr>
          <a:xfrm>
            <a:off x="359812" y="972000"/>
            <a:ext cx="6768000" cy="28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2" type="body"/>
          </p:nvPr>
        </p:nvSpPr>
        <p:spPr>
          <a:xfrm>
            <a:off x="359998" y="612000"/>
            <a:ext cx="6768000" cy="288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12"/>
          <p:cNvSpPr txBox="1"/>
          <p:nvPr>
            <p:ph idx="3" type="subTitle"/>
          </p:nvPr>
        </p:nvSpPr>
        <p:spPr>
          <a:xfrm>
            <a:off x="360000" y="1980000"/>
            <a:ext cx="9971999" cy="14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5"/>
              <a:buNone/>
              <a:defRPr sz="2205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84"/>
              <a:buNone/>
              <a:defRPr sz="1984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64"/>
              <a:buNone/>
              <a:defRPr sz="1764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64"/>
              <a:buNone/>
              <a:defRPr sz="1764"/>
            </a:lvl5pPr>
            <a:lvl6pPr lvl="5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6pPr>
            <a:lvl7pPr lvl="6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7pPr>
            <a:lvl8pPr lvl="7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8pPr>
            <a:lvl9pPr lvl="8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9pPr>
          </a:lstStyle>
          <a:p/>
        </p:txBody>
      </p:sp>
      <p:sp>
        <p:nvSpPr>
          <p:cNvPr id="29" name="Google Shape;29;p12"/>
          <p:cNvSpPr txBox="1"/>
          <p:nvPr>
            <p:ph type="ctrTitle"/>
          </p:nvPr>
        </p:nvSpPr>
        <p:spPr>
          <a:xfrm>
            <a:off x="359999" y="3600000"/>
            <a:ext cx="9972000" cy="3528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 2">
  <p:cSld name="Úvodní snímek 2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3"/>
          <p:cNvSpPr/>
          <p:nvPr/>
        </p:nvSpPr>
        <p:spPr>
          <a:xfrm>
            <a:off x="0" y="0"/>
            <a:ext cx="10691813" cy="755967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2" name="Google Shape;32;p13"/>
          <p:cNvCxnSpPr/>
          <p:nvPr/>
        </p:nvCxnSpPr>
        <p:spPr>
          <a:xfrm>
            <a:off x="360000" y="1508400"/>
            <a:ext cx="9972000" cy="0"/>
          </a:xfrm>
          <a:prstGeom prst="straightConnector1">
            <a:avLst/>
          </a:prstGeom>
          <a:noFill/>
          <a:ln cap="flat" cmpd="sng" w="317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3" name="Google Shape;33;p13"/>
          <p:cNvSpPr txBox="1"/>
          <p:nvPr>
            <p:ph idx="1" type="body"/>
          </p:nvPr>
        </p:nvSpPr>
        <p:spPr>
          <a:xfrm>
            <a:off x="359998" y="612000"/>
            <a:ext cx="6768000" cy="288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13"/>
          <p:cNvSpPr txBox="1"/>
          <p:nvPr>
            <p:ph idx="2" type="body"/>
          </p:nvPr>
        </p:nvSpPr>
        <p:spPr>
          <a:xfrm>
            <a:off x="359812" y="972000"/>
            <a:ext cx="6768000" cy="28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3" type="subTitle"/>
          </p:nvPr>
        </p:nvSpPr>
        <p:spPr>
          <a:xfrm>
            <a:off x="360000" y="1980000"/>
            <a:ext cx="9971999" cy="14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5"/>
              <a:buNone/>
              <a:defRPr sz="2205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84"/>
              <a:buNone/>
              <a:defRPr sz="1984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64"/>
              <a:buNone/>
              <a:defRPr sz="1764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64"/>
              <a:buNone/>
              <a:defRPr sz="1764"/>
            </a:lvl5pPr>
            <a:lvl6pPr lvl="5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6pPr>
            <a:lvl7pPr lvl="6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7pPr>
            <a:lvl8pPr lvl="7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8pPr>
            <a:lvl9pPr lvl="8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9pPr>
          </a:lstStyle>
          <a:p/>
        </p:txBody>
      </p:sp>
      <p:sp>
        <p:nvSpPr>
          <p:cNvPr id="36" name="Google Shape;36;p13"/>
          <p:cNvSpPr txBox="1"/>
          <p:nvPr>
            <p:ph type="ctrTitle"/>
          </p:nvPr>
        </p:nvSpPr>
        <p:spPr>
          <a:xfrm>
            <a:off x="359999" y="3600000"/>
            <a:ext cx="9972000" cy="3528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Arial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37" name="Google Shape;37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600400" y="360000"/>
            <a:ext cx="1731268" cy="8442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">
  <p:cSld name="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4"/>
          <p:cNvSpPr txBox="1"/>
          <p:nvPr>
            <p:ph idx="1" type="body"/>
          </p:nvPr>
        </p:nvSpPr>
        <p:spPr>
          <a:xfrm>
            <a:off x="360362" y="1980000"/>
            <a:ext cx="9972000" cy="5076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type="title"/>
          </p:nvPr>
        </p:nvSpPr>
        <p:spPr>
          <a:xfrm>
            <a:off x="359812" y="359674"/>
            <a:ext cx="6768000" cy="936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a dva obrázky">
  <p:cSld name="Text a dva obrázk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358775" y="2016000"/>
            <a:ext cx="9972000" cy="16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55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55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55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5"/>
          <p:cNvSpPr/>
          <p:nvPr>
            <p:ph idx="2" type="pic"/>
          </p:nvPr>
        </p:nvSpPr>
        <p:spPr>
          <a:xfrm>
            <a:off x="358775" y="3762000"/>
            <a:ext cx="4896000" cy="3438000"/>
          </a:xfrm>
          <a:prstGeom prst="rect">
            <a:avLst/>
          </a:prstGeom>
          <a:noFill/>
          <a:ln>
            <a:noFill/>
          </a:ln>
        </p:spPr>
      </p:sp>
      <p:sp>
        <p:nvSpPr>
          <p:cNvPr id="44" name="Google Shape;44;p15"/>
          <p:cNvSpPr/>
          <p:nvPr>
            <p:ph idx="3" type="pic"/>
          </p:nvPr>
        </p:nvSpPr>
        <p:spPr>
          <a:xfrm>
            <a:off x="5434775" y="3762000"/>
            <a:ext cx="4896000" cy="3438000"/>
          </a:xfrm>
          <a:prstGeom prst="rect">
            <a:avLst/>
          </a:prstGeom>
          <a:noFill/>
          <a:ln>
            <a:noFill/>
          </a:ln>
        </p:spPr>
      </p:sp>
      <p:sp>
        <p:nvSpPr>
          <p:cNvPr id="45" name="Google Shape;45;p15"/>
          <p:cNvSpPr txBox="1"/>
          <p:nvPr>
            <p:ph type="title"/>
          </p:nvPr>
        </p:nvSpPr>
        <p:spPr>
          <a:xfrm>
            <a:off x="359812" y="360000"/>
            <a:ext cx="6768000" cy="90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nalevo, obrázek napravo">
  <p:cSld name="Text nalevo, obrázek napravo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6"/>
          <p:cNvSpPr txBox="1"/>
          <p:nvPr>
            <p:ph idx="1" type="body"/>
          </p:nvPr>
        </p:nvSpPr>
        <p:spPr>
          <a:xfrm>
            <a:off x="358774" y="2016000"/>
            <a:ext cx="4896000" cy="50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55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55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55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6"/>
          <p:cNvSpPr/>
          <p:nvPr>
            <p:ph idx="2" type="pic"/>
          </p:nvPr>
        </p:nvSpPr>
        <p:spPr>
          <a:xfrm>
            <a:off x="5434775" y="2062800"/>
            <a:ext cx="4896000" cy="4957125"/>
          </a:xfrm>
          <a:prstGeom prst="rect">
            <a:avLst/>
          </a:prstGeom>
          <a:noFill/>
          <a:ln>
            <a:noFill/>
          </a:ln>
        </p:spPr>
      </p:sp>
      <p:sp>
        <p:nvSpPr>
          <p:cNvPr id="49" name="Google Shape;49;p16"/>
          <p:cNvSpPr txBox="1"/>
          <p:nvPr>
            <p:ph type="title"/>
          </p:nvPr>
        </p:nvSpPr>
        <p:spPr>
          <a:xfrm>
            <a:off x="359812" y="360000"/>
            <a:ext cx="4896000" cy="90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éma v záhlaví a text">
  <p:cSld name="Téma v záhlaví a 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/>
          <p:nvPr>
            <p:ph type="title"/>
          </p:nvPr>
        </p:nvSpPr>
        <p:spPr>
          <a:xfrm>
            <a:off x="359812" y="1944000"/>
            <a:ext cx="9972001" cy="19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" type="body"/>
          </p:nvPr>
        </p:nvSpPr>
        <p:spPr>
          <a:xfrm>
            <a:off x="359998" y="360000"/>
            <a:ext cx="6768000" cy="900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2" type="body"/>
          </p:nvPr>
        </p:nvSpPr>
        <p:spPr>
          <a:xfrm>
            <a:off x="360363" y="3960000"/>
            <a:ext cx="9971087" cy="3096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, text a dva obrázky">
  <p:cSld name="Záhlaví, text a dva obrázk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idx="1" type="body"/>
          </p:nvPr>
        </p:nvSpPr>
        <p:spPr>
          <a:xfrm>
            <a:off x="358775" y="2592000"/>
            <a:ext cx="9972000" cy="11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55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55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55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18"/>
          <p:cNvSpPr/>
          <p:nvPr>
            <p:ph idx="2" type="pic"/>
          </p:nvPr>
        </p:nvSpPr>
        <p:spPr>
          <a:xfrm>
            <a:off x="358775" y="3762000"/>
            <a:ext cx="4896000" cy="3438000"/>
          </a:xfrm>
          <a:prstGeom prst="rect">
            <a:avLst/>
          </a:prstGeom>
          <a:noFill/>
          <a:ln>
            <a:noFill/>
          </a:ln>
        </p:spPr>
      </p:sp>
      <p:sp>
        <p:nvSpPr>
          <p:cNvPr id="57" name="Google Shape;57;p18"/>
          <p:cNvSpPr/>
          <p:nvPr>
            <p:ph idx="3" type="pic"/>
          </p:nvPr>
        </p:nvSpPr>
        <p:spPr>
          <a:xfrm>
            <a:off x="5434775" y="3762000"/>
            <a:ext cx="4896000" cy="3438000"/>
          </a:xfrm>
          <a:prstGeom prst="rect">
            <a:avLst/>
          </a:prstGeom>
          <a:noFill/>
          <a:ln>
            <a:noFill/>
          </a:ln>
        </p:spPr>
      </p:sp>
      <p:sp>
        <p:nvSpPr>
          <p:cNvPr id="58" name="Google Shape;58;p18"/>
          <p:cNvSpPr txBox="1"/>
          <p:nvPr>
            <p:ph idx="11" type="ftr"/>
          </p:nvPr>
        </p:nvSpPr>
        <p:spPr>
          <a:xfrm>
            <a:off x="359043" y="359999"/>
            <a:ext cx="5112000" cy="93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type="title"/>
          </p:nvPr>
        </p:nvSpPr>
        <p:spPr>
          <a:xfrm>
            <a:off x="359812" y="1980000"/>
            <a:ext cx="9972001" cy="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9"/>
          <p:cNvCxnSpPr/>
          <p:nvPr/>
        </p:nvCxnSpPr>
        <p:spPr>
          <a:xfrm>
            <a:off x="360000" y="1508400"/>
            <a:ext cx="9972000" cy="0"/>
          </a:xfrm>
          <a:prstGeom prst="straightConnector1">
            <a:avLst/>
          </a:prstGeom>
          <a:noFill/>
          <a:ln cap="flat" cmpd="sng" w="317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11" name="Google Shape;11;p9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8600400" y="360000"/>
            <a:ext cx="1731268" cy="844298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9"/>
          <p:cNvSpPr txBox="1"/>
          <p:nvPr>
            <p:ph idx="11" type="ftr"/>
          </p:nvPr>
        </p:nvSpPr>
        <p:spPr>
          <a:xfrm>
            <a:off x="359043" y="359999"/>
            <a:ext cx="5112000" cy="93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9"/>
          <p:cNvSpPr txBox="1"/>
          <p:nvPr>
            <p:ph idx="12" type="sldNum"/>
          </p:nvPr>
        </p:nvSpPr>
        <p:spPr>
          <a:xfrm>
            <a:off x="9251418" y="7200000"/>
            <a:ext cx="10800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4" name="Google Shape;14;p9"/>
          <p:cNvSpPr txBox="1"/>
          <p:nvPr>
            <p:ph idx="10" type="dt"/>
          </p:nvPr>
        </p:nvSpPr>
        <p:spPr>
          <a:xfrm>
            <a:off x="359812" y="7200000"/>
            <a:ext cx="10800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9"/>
          <p:cNvSpPr txBox="1"/>
          <p:nvPr>
            <p:ph idx="1" type="body"/>
          </p:nvPr>
        </p:nvSpPr>
        <p:spPr>
          <a:xfrm>
            <a:off x="359812" y="1979999"/>
            <a:ext cx="9971606" cy="5076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02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4583" lvl="5" marL="27432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4583" lvl="6" marL="3200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4584" lvl="7" marL="3657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4584" lvl="8" marL="4114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9"/>
          <p:cNvSpPr txBox="1"/>
          <p:nvPr>
            <p:ph type="title"/>
          </p:nvPr>
        </p:nvSpPr>
        <p:spPr>
          <a:xfrm>
            <a:off x="359812" y="359674"/>
            <a:ext cx="9972001" cy="936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b="1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381">
          <p15:clr>
            <a:srgbClr val="F26B43"/>
          </p15:clr>
        </p15:guide>
        <p15:guide id="2" pos="3367">
          <p15:clr>
            <a:srgbClr val="F26B43"/>
          </p15:clr>
        </p15:guide>
        <p15:guide id="3" pos="228">
          <p15:clr>
            <a:srgbClr val="F26B43"/>
          </p15:clr>
        </p15:guide>
        <p15:guide id="4" pos="6504">
          <p15:clr>
            <a:srgbClr val="F26B43"/>
          </p15:clr>
        </p15:guide>
        <p15:guide id="5" orient="horz" pos="1247">
          <p15:clr>
            <a:srgbClr val="F26B43"/>
          </p15:clr>
        </p15:guide>
        <p15:guide id="6" orient="horz" pos="4445">
          <p15:clr>
            <a:srgbClr val="F26B43"/>
          </p15:clr>
        </p15:guide>
        <p15:guide id="7" orient="horz" pos="453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"/>
          <p:cNvSpPr txBox="1"/>
          <p:nvPr>
            <p:ph type="title"/>
          </p:nvPr>
        </p:nvSpPr>
        <p:spPr>
          <a:xfrm>
            <a:off x="359812" y="1944000"/>
            <a:ext cx="9972001" cy="129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</a:pPr>
            <a:r>
              <a:rPr lang="cs-CZ"/>
              <a:t>Autonomous Vehicles: A Question of Liability</a:t>
            </a:r>
            <a:endParaRPr/>
          </a:p>
        </p:txBody>
      </p:sp>
      <p:sp>
        <p:nvSpPr>
          <p:cNvPr id="74" name="Google Shape;74;p1"/>
          <p:cNvSpPr txBox="1"/>
          <p:nvPr>
            <p:ph idx="2" type="body"/>
          </p:nvPr>
        </p:nvSpPr>
        <p:spPr>
          <a:xfrm>
            <a:off x="359997" y="3420000"/>
            <a:ext cx="9971815" cy="129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75" name="Google Shape;75;p1"/>
          <p:cNvSpPr txBox="1"/>
          <p:nvPr>
            <p:ph idx="1" type="body"/>
          </p:nvPr>
        </p:nvSpPr>
        <p:spPr>
          <a:xfrm>
            <a:off x="485135" y="4793258"/>
            <a:ext cx="9971815" cy="2196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/>
              <a:t>Eva Fialová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cs-CZ" sz="1600"/>
              <a:t>Institute of State and Law of the Czech Academy of Sciences</a:t>
            </a:r>
            <a:endParaRPr sz="1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100"/>
              <a:t>Project Civil liability for the operation of autonomous vehicles supported by the Technology Agency of the Czech Republic</a:t>
            </a:r>
            <a:endParaRPr sz="1100"/>
          </a:p>
        </p:txBody>
      </p:sp>
      <p:sp>
        <p:nvSpPr>
          <p:cNvPr id="76" name="Google Shape;76;p1"/>
          <p:cNvSpPr txBox="1"/>
          <p:nvPr>
            <p:ph idx="11" type="ftr"/>
          </p:nvPr>
        </p:nvSpPr>
        <p:spPr>
          <a:xfrm>
            <a:off x="359043" y="359999"/>
            <a:ext cx="5112000" cy="93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Autonomous vehicles and AI: A Question of Liability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Prague, 25th October 2021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"/>
          <p:cNvSpPr txBox="1"/>
          <p:nvPr>
            <p:ph idx="1" type="body"/>
          </p:nvPr>
        </p:nvSpPr>
        <p:spPr>
          <a:xfrm>
            <a:off x="359812" y="1980000"/>
            <a:ext cx="9971606" cy="5076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/>
          <a:p>
            <a:pPr indent="-216000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cs-CZ" sz="2000"/>
              <a:t>Identifying relationships and their liability regimes</a:t>
            </a:r>
            <a:endParaRPr/>
          </a:p>
          <a:p>
            <a:pPr indent="-216000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cs-CZ" sz="2000"/>
              <a:t>Various actors in the lifecycle and operation of the autonomous vehicle</a:t>
            </a:r>
            <a:endParaRPr/>
          </a:p>
          <a:p>
            <a:pPr indent="-216000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cs-CZ" sz="2000"/>
              <a:t>Difference between L3 and L5</a:t>
            </a:r>
            <a:endParaRPr/>
          </a:p>
          <a:p>
            <a:pPr indent="-216000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cs-CZ" sz="2000"/>
              <a:t>Problem of multi-casual damage</a:t>
            </a:r>
            <a:endParaRPr/>
          </a:p>
          <a:p>
            <a:pPr indent="-216000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cs-CZ" sz="2000"/>
              <a:t>Problem of impossibility to ascertain a cause of damage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88999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/>
          </a:p>
          <a:p>
            <a:pPr indent="-216000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cs-CZ" sz="2000"/>
              <a:t>Insurance</a:t>
            </a:r>
            <a:endParaRPr/>
          </a:p>
          <a:p>
            <a:pPr indent="-216000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cs-CZ" sz="2000"/>
              <a:t>Data Protection </a:t>
            </a:r>
            <a:endParaRPr/>
          </a:p>
          <a:p>
            <a:pPr indent="-216000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cs-CZ" sz="2000"/>
              <a:t>Public Law Issues: cybersecurity, product safety, certification</a:t>
            </a:r>
            <a:endParaRPr/>
          </a:p>
          <a:p>
            <a:pPr indent="-88999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/>
          </a:p>
        </p:txBody>
      </p:sp>
      <p:sp>
        <p:nvSpPr>
          <p:cNvPr id="83" name="Google Shape;83;p2"/>
          <p:cNvSpPr txBox="1"/>
          <p:nvPr>
            <p:ph type="title"/>
          </p:nvPr>
        </p:nvSpPr>
        <p:spPr>
          <a:xfrm>
            <a:off x="359812" y="360000"/>
            <a:ext cx="6768000" cy="936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cs-CZ"/>
              <a:t>Our Project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"/>
          <p:cNvSpPr txBox="1"/>
          <p:nvPr>
            <p:ph idx="1" type="body"/>
          </p:nvPr>
        </p:nvSpPr>
        <p:spPr>
          <a:xfrm>
            <a:off x="359812" y="1980000"/>
            <a:ext cx="9971606" cy="5076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/>
          <a:p>
            <a:pPr indent="-216000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cs-CZ" sz="2000"/>
              <a:t>The operator should be primary liable for damage</a:t>
            </a:r>
            <a:endParaRPr/>
          </a:p>
          <a:p>
            <a:pPr indent="-216000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cs-CZ" sz="2000"/>
              <a:t>Operator has economic benefits </a:t>
            </a:r>
            <a:endParaRPr sz="2000"/>
          </a:p>
          <a:p>
            <a:pPr indent="-216000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cs-CZ" sz="2000"/>
              <a:t>Impossibility to find a cause of damage but necessity to indemnify victims and injured</a:t>
            </a:r>
            <a:endParaRPr/>
          </a:p>
          <a:p>
            <a:pPr indent="-216000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cs-CZ" sz="2000"/>
              <a:t>Czech Civil Code: strict liability of the operator of a vehicle – in principle satisfactory for AV</a:t>
            </a:r>
            <a:endParaRPr/>
          </a:p>
          <a:p>
            <a:pPr indent="-216000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cs-CZ" sz="2000"/>
              <a:t>Right of regression against other actors </a:t>
            </a:r>
            <a:endParaRPr/>
          </a:p>
          <a:p>
            <a:pPr indent="-216000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cs-CZ" sz="2000"/>
              <a:t>Accidents will mostly occur due to technical defects or/and wrong data assessment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/>
          </a:p>
          <a:p>
            <a:pPr indent="-114399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/>
          </a:p>
          <a:p>
            <a:pPr indent="-114399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90" name="Google Shape;90;p3"/>
          <p:cNvSpPr txBox="1"/>
          <p:nvPr>
            <p:ph type="title"/>
          </p:nvPr>
        </p:nvSpPr>
        <p:spPr>
          <a:xfrm>
            <a:off x="359812" y="360000"/>
            <a:ext cx="6768000" cy="936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cs-CZ"/>
              <a:t>Operator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"/>
          <p:cNvSpPr txBox="1"/>
          <p:nvPr>
            <p:ph idx="1" type="body"/>
          </p:nvPr>
        </p:nvSpPr>
        <p:spPr>
          <a:xfrm>
            <a:off x="359812" y="1980000"/>
            <a:ext cx="9971606" cy="5076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/>
          <a:p>
            <a:pPr indent="-216000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cs-CZ" sz="2000"/>
              <a:t>The current product liability directive is not applicable on AV </a:t>
            </a:r>
            <a:endParaRPr/>
          </a:p>
          <a:p>
            <a:pPr indent="-216000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cs-CZ" sz="2000"/>
              <a:t>The manufacturer will be responsible for design, construction and initial software setting</a:t>
            </a:r>
            <a:endParaRPr/>
          </a:p>
          <a:p>
            <a:pPr indent="-216000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cs-CZ" sz="2000"/>
              <a:t>Emphasis of precautionary obligation: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 sz="2000"/>
              <a:t>	new technology, lack of standards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 sz="2000"/>
              <a:t>	obligation to design products in the way they do not cause damage</a:t>
            </a:r>
            <a:endParaRPr/>
          </a:p>
          <a:p>
            <a:pPr indent="-216000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cs-CZ" sz="2000"/>
              <a:t>Product safety and recall</a:t>
            </a:r>
            <a:endParaRPr sz="2000"/>
          </a:p>
        </p:txBody>
      </p:sp>
      <p:sp>
        <p:nvSpPr>
          <p:cNvPr id="97" name="Google Shape;97;p4"/>
          <p:cNvSpPr txBox="1"/>
          <p:nvPr>
            <p:ph type="title"/>
          </p:nvPr>
        </p:nvSpPr>
        <p:spPr>
          <a:xfrm>
            <a:off x="359812" y="360000"/>
            <a:ext cx="6768000" cy="936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cs-CZ"/>
              <a:t>Manufacturer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5"/>
          <p:cNvSpPr txBox="1"/>
          <p:nvPr>
            <p:ph idx="1" type="body"/>
          </p:nvPr>
        </p:nvSpPr>
        <p:spPr>
          <a:xfrm>
            <a:off x="359812" y="1980000"/>
            <a:ext cx="9971606" cy="5076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/>
          <a:p>
            <a:pPr indent="-216000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cs-CZ" sz="2000"/>
              <a:t>The driver will have to take control of the vehicle whenever called by the system.</a:t>
            </a:r>
            <a:endParaRPr/>
          </a:p>
          <a:p>
            <a:pPr indent="-216000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cs-CZ" sz="2000"/>
              <a:t>Liability for damage in case lack of a call – should driver be liable for not having taken the control?</a:t>
            </a:r>
            <a:endParaRPr/>
          </a:p>
          <a:p>
            <a:pPr indent="-216000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cs-CZ" sz="2000"/>
              <a:t>Allowed activities </a:t>
            </a:r>
            <a:endParaRPr/>
          </a:p>
          <a:p>
            <a:pPr indent="-216000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cs-CZ" sz="2000"/>
              <a:t>Liability for damage caused during a safety maneuver after the control had not been taken?</a:t>
            </a:r>
            <a:endParaRPr/>
          </a:p>
          <a:p>
            <a:pPr indent="-114399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04" name="Google Shape;104;p5"/>
          <p:cNvSpPr txBox="1"/>
          <p:nvPr>
            <p:ph type="title"/>
          </p:nvPr>
        </p:nvSpPr>
        <p:spPr>
          <a:xfrm>
            <a:off x="359812" y="360000"/>
            <a:ext cx="6768000" cy="936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cs-CZ"/>
              <a:t>Driver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6"/>
          <p:cNvSpPr txBox="1"/>
          <p:nvPr>
            <p:ph idx="1" type="body"/>
          </p:nvPr>
        </p:nvSpPr>
        <p:spPr>
          <a:xfrm>
            <a:off x="359812" y="1980000"/>
            <a:ext cx="9971606" cy="5076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/>
          <a:p>
            <a:pPr indent="-216000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cs-CZ" sz="2000"/>
              <a:t>Quality of infrastructure is curtail for operation of AV</a:t>
            </a:r>
            <a:endParaRPr/>
          </a:p>
          <a:p>
            <a:pPr indent="-216000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cs-CZ" sz="2000"/>
              <a:t>The law/technical standards for roads</a:t>
            </a:r>
            <a:endParaRPr/>
          </a:p>
          <a:p>
            <a:pPr indent="-216000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cs-CZ" sz="2000"/>
              <a:t>In the Czech law - exclusion of liability for damage caused by the state of construction and technical state of the road – should be revised</a:t>
            </a:r>
            <a:endParaRPr/>
          </a:p>
          <a:p>
            <a:pPr indent="-216000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cs-CZ" sz="2000"/>
              <a:t>Role of precautionary obligation</a:t>
            </a:r>
            <a:endParaRPr/>
          </a:p>
          <a:p>
            <a:pPr indent="-114399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11" name="Google Shape;111;p6"/>
          <p:cNvSpPr txBox="1"/>
          <p:nvPr>
            <p:ph type="title"/>
          </p:nvPr>
        </p:nvSpPr>
        <p:spPr>
          <a:xfrm>
            <a:off x="359812" y="360000"/>
            <a:ext cx="6768000" cy="936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cs-CZ"/>
              <a:t>Owner of the physical infrastructure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"/>
          <p:cNvSpPr txBox="1"/>
          <p:nvPr>
            <p:ph idx="1" type="body"/>
          </p:nvPr>
        </p:nvSpPr>
        <p:spPr>
          <a:xfrm>
            <a:off x="359812" y="1980000"/>
            <a:ext cx="9971606" cy="506807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/>
          <a:p>
            <a:pPr indent="-216000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cs-CZ" sz="2000"/>
              <a:t>Incorrect data/wrong assessment of correct data by the system</a:t>
            </a:r>
            <a:endParaRPr/>
          </a:p>
          <a:p>
            <a:pPr indent="-216000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cs-CZ" sz="2000"/>
              <a:t>Data is a thing in legal sense – damage caused by the incorrect data could be considered as damage caused by a thing, incorrect output of correct data is not covered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88999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/>
          </a:p>
          <a:p>
            <a:pPr indent="-216000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cs-CZ" sz="2000"/>
              <a:t>Incorrect data – data that do not reflect the situation/circumstances</a:t>
            </a:r>
            <a:endParaRPr/>
          </a:p>
          <a:p>
            <a:pPr indent="-216000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cs-CZ" sz="2000"/>
              <a:t>Incorrect assessment of data – correct data wrongly assessed by the system</a:t>
            </a:r>
            <a:endParaRPr/>
          </a:p>
          <a:p>
            <a:pPr indent="-216000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cs-CZ" sz="2000"/>
              <a:t>Liability for incorrect data and incorrect output</a:t>
            </a:r>
            <a:endParaRPr/>
          </a:p>
          <a:p>
            <a:pPr indent="-114399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18" name="Google Shape;118;p7"/>
          <p:cNvSpPr txBox="1"/>
          <p:nvPr>
            <p:ph type="title"/>
          </p:nvPr>
        </p:nvSpPr>
        <p:spPr>
          <a:xfrm>
            <a:off x="359812" y="360000"/>
            <a:ext cx="6768000" cy="936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cs-CZ"/>
              <a:t>Provider of data infrastructure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"/>
          <p:cNvSpPr txBox="1"/>
          <p:nvPr>
            <p:ph type="title"/>
          </p:nvPr>
        </p:nvSpPr>
        <p:spPr>
          <a:xfrm>
            <a:off x="359812" y="1944000"/>
            <a:ext cx="9972001" cy="129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</a:pPr>
            <a:r>
              <a:rPr lang="cs-CZ"/>
              <a:t>Questions?</a:t>
            </a:r>
            <a:endParaRPr/>
          </a:p>
        </p:txBody>
      </p:sp>
      <p:sp>
        <p:nvSpPr>
          <p:cNvPr id="124" name="Google Shape;124;p8"/>
          <p:cNvSpPr txBox="1"/>
          <p:nvPr>
            <p:ph idx="2" type="body"/>
          </p:nvPr>
        </p:nvSpPr>
        <p:spPr>
          <a:xfrm>
            <a:off x="359997" y="3420000"/>
            <a:ext cx="9971815" cy="129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25" name="Google Shape;125;p8"/>
          <p:cNvSpPr txBox="1"/>
          <p:nvPr>
            <p:ph idx="1" type="body"/>
          </p:nvPr>
        </p:nvSpPr>
        <p:spPr>
          <a:xfrm>
            <a:off x="359811" y="4896000"/>
            <a:ext cx="9971815" cy="2196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26" name="Google Shape;126;p8"/>
          <p:cNvSpPr txBox="1"/>
          <p:nvPr>
            <p:ph idx="11" type="ftr"/>
          </p:nvPr>
        </p:nvSpPr>
        <p:spPr>
          <a:xfrm>
            <a:off x="359043" y="359999"/>
            <a:ext cx="5112000" cy="9356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Autonomous vehicles and AI: A Question of Liability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25th October 2021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PT ÚSP A4">
  <a:themeElements>
    <a:clrScheme name="Ústav státu a práva PPT">
      <a:dk1>
        <a:srgbClr val="292265"/>
      </a:dk1>
      <a:lt1>
        <a:srgbClr val="FFFFFF"/>
      </a:lt1>
      <a:dk2>
        <a:srgbClr val="000000"/>
      </a:dk2>
      <a:lt2>
        <a:srgbClr val="F1F1F1"/>
      </a:lt2>
      <a:accent1>
        <a:srgbClr val="292265"/>
      </a:accent1>
      <a:accent2>
        <a:srgbClr val="2EC1C7"/>
      </a:accent2>
      <a:accent3>
        <a:srgbClr val="C40050"/>
      </a:accent3>
      <a:accent4>
        <a:srgbClr val="FFC000"/>
      </a:accent4>
      <a:accent5>
        <a:srgbClr val="5B9BD5"/>
      </a:accent5>
      <a:accent6>
        <a:srgbClr val="70AD47"/>
      </a:accent6>
      <a:hlink>
        <a:srgbClr val="292265"/>
      </a:hlink>
      <a:folHlink>
        <a:srgbClr val="29226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2021-10-12T09:42:20Z</dcterms:created>
</cp:coreProperties>
</file>